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1" r:id="rId1"/>
  </p:sldMasterIdLst>
  <p:sldIdLst>
    <p:sldId id="256" r:id="rId2"/>
    <p:sldId id="257" r:id="rId3"/>
    <p:sldId id="258" r:id="rId4"/>
    <p:sldId id="306" r:id="rId5"/>
    <p:sldId id="268" r:id="rId6"/>
    <p:sldId id="259" r:id="rId7"/>
    <p:sldId id="274" r:id="rId8"/>
    <p:sldId id="275" r:id="rId9"/>
    <p:sldId id="279" r:id="rId10"/>
    <p:sldId id="276" r:id="rId11"/>
    <p:sldId id="278" r:id="rId12"/>
    <p:sldId id="280" r:id="rId13"/>
    <p:sldId id="281" r:id="rId14"/>
    <p:sldId id="282" r:id="rId15"/>
    <p:sldId id="283" r:id="rId16"/>
    <p:sldId id="27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3" r:id="rId25"/>
    <p:sldId id="291" r:id="rId26"/>
    <p:sldId id="294" r:id="rId27"/>
    <p:sldId id="295" r:id="rId28"/>
    <p:sldId id="296" r:id="rId29"/>
    <p:sldId id="292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4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053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6423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060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3846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109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1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20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2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6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9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4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0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55003" y="1268080"/>
            <a:ext cx="11072195" cy="2601598"/>
          </a:xfrm>
        </p:spPr>
        <p:txBody>
          <a:bodyPr/>
          <a:lstStyle/>
          <a:p>
            <a:r>
              <a:rPr lang="en-US" dirty="0"/>
              <a:t>Real Estate </a:t>
            </a:r>
            <a:r>
              <a:rPr lang="en-US" dirty="0" smtClean="0"/>
              <a:t>Data Pipeline </a:t>
            </a:r>
            <a:r>
              <a:rPr lang="en-US" dirty="0"/>
              <a:t>for Market Analysis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ANIL KUMAR JAT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698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Sqoop</a:t>
            </a:r>
            <a:r>
              <a:rPr lang="en-US" b="1" dirty="0"/>
              <a:t> </a:t>
            </a:r>
            <a:r>
              <a:rPr lang="en-US" b="1" dirty="0" smtClean="0"/>
              <a:t>commands </a:t>
            </a:r>
            <a:r>
              <a:rPr lang="en-US" dirty="0"/>
              <a:t>importing data from MYSQL to HDFS and Hive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389"/>
            <a:ext cx="6049992" cy="3037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5404"/>
            <a:ext cx="6049992" cy="2872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6" y="845389"/>
            <a:ext cx="6024114" cy="3037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34" y="3883324"/>
            <a:ext cx="6098877" cy="29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12" y="74763"/>
            <a:ext cx="11945987" cy="73612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Sqoop</a:t>
            </a:r>
            <a:r>
              <a:rPr lang="en-US" b="1" dirty="0"/>
              <a:t> commands </a:t>
            </a:r>
            <a:r>
              <a:rPr lang="en-US" dirty="0"/>
              <a:t>importing data from MYSQL to HDFS and Hive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10885"/>
            <a:ext cx="5710687" cy="31572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9909"/>
            <a:ext cx="5710688" cy="2838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50" y="810884"/>
            <a:ext cx="6309585" cy="28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15" y="3735238"/>
            <a:ext cx="6309585" cy="31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11" y="83389"/>
            <a:ext cx="8596668" cy="5290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4" y="1061049"/>
            <a:ext cx="5411029" cy="54691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04" y="1043796"/>
            <a:ext cx="602986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92" y="0"/>
            <a:ext cx="8596668" cy="776377"/>
          </a:xfrm>
        </p:spPr>
        <p:txBody>
          <a:bodyPr/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4" y="1500996"/>
            <a:ext cx="5469148" cy="52103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95" y="1500996"/>
            <a:ext cx="6111250" cy="52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840" y="117894"/>
            <a:ext cx="8596668" cy="865517"/>
          </a:xfrm>
        </p:spPr>
        <p:txBody>
          <a:bodyPr/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4" y="1207698"/>
            <a:ext cx="8729932" cy="5546785"/>
          </a:xfrm>
        </p:spPr>
      </p:pic>
    </p:spTree>
    <p:extLst>
      <p:ext uri="{BB962C8B-B14F-4D97-AF65-F5344CB8AC3E}">
        <p14:creationId xmlns:p14="http://schemas.microsoft.com/office/powerpoint/2010/main" val="21170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02" y="23962"/>
            <a:ext cx="8596668" cy="778295"/>
          </a:xfrm>
        </p:spPr>
        <p:txBody>
          <a:bodyPr/>
          <a:lstStyle/>
          <a:p>
            <a:r>
              <a:rPr lang="en-US" dirty="0" smtClean="0"/>
              <a:t>Data in HDFS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" y="1224951"/>
            <a:ext cx="10990053" cy="5633049"/>
          </a:xfrm>
        </p:spPr>
      </p:pic>
    </p:spTree>
    <p:extLst>
      <p:ext uri="{BB962C8B-B14F-4D97-AF65-F5344CB8AC3E}">
        <p14:creationId xmlns:p14="http://schemas.microsoft.com/office/powerpoint/2010/main" val="22778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72" y="0"/>
            <a:ext cx="8596668" cy="736121"/>
          </a:xfrm>
        </p:spPr>
        <p:txBody>
          <a:bodyPr/>
          <a:lstStyle/>
          <a:p>
            <a:r>
              <a:rPr lang="en-US" dirty="0" smtClean="0"/>
              <a:t>Data in HDFS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224952"/>
            <a:ext cx="10239554" cy="5512278"/>
          </a:xfrm>
        </p:spPr>
      </p:pic>
    </p:spTree>
    <p:extLst>
      <p:ext uri="{BB962C8B-B14F-4D97-AF65-F5344CB8AC3E}">
        <p14:creationId xmlns:p14="http://schemas.microsoft.com/office/powerpoint/2010/main" val="17731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567" y="8628"/>
            <a:ext cx="7600478" cy="5290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Airflow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"/>
          <a:stretch/>
        </p:blipFill>
        <p:spPr>
          <a:xfrm>
            <a:off x="5886091" y="750500"/>
            <a:ext cx="6305909" cy="60988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500"/>
            <a:ext cx="5814204" cy="60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421" y="66135"/>
            <a:ext cx="8596668" cy="5118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508"/>
            <a:ext cx="12192000" cy="5969479"/>
          </a:xfrm>
        </p:spPr>
      </p:pic>
    </p:spTree>
    <p:extLst>
      <p:ext uri="{BB962C8B-B14F-4D97-AF65-F5344CB8AC3E}">
        <p14:creationId xmlns:p14="http://schemas.microsoft.com/office/powerpoint/2010/main" val="4839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43" y="74762"/>
            <a:ext cx="7733421" cy="848264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245"/>
            <a:ext cx="11283351" cy="6124755"/>
          </a:xfrm>
        </p:spPr>
      </p:pic>
    </p:spTree>
    <p:extLst>
      <p:ext uri="{BB962C8B-B14F-4D97-AF65-F5344CB8AC3E}">
        <p14:creationId xmlns:p14="http://schemas.microsoft.com/office/powerpoint/2010/main" val="29194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58664"/>
            <a:ext cx="8596668" cy="3880773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1400" b="1" dirty="0" smtClean="0"/>
              <a:t>Data pipeline flowchart.</a:t>
            </a:r>
          </a:p>
          <a:p>
            <a:pPr>
              <a:buAutoNum type="arabicPeriod"/>
            </a:pPr>
            <a:r>
              <a:rPr lang="en-US" sz="1400" b="1" dirty="0" smtClean="0"/>
              <a:t>Understand Data.</a:t>
            </a:r>
          </a:p>
          <a:p>
            <a:pPr>
              <a:buAutoNum type="arabicPeriod"/>
            </a:pPr>
            <a:r>
              <a:rPr lang="en-US" sz="1400" b="1" dirty="0" err="1" smtClean="0"/>
              <a:t>Mysql</a:t>
            </a:r>
            <a:r>
              <a:rPr lang="en-US" sz="1400" b="1" dirty="0" smtClean="0"/>
              <a:t> commands  for integrating data</a:t>
            </a:r>
          </a:p>
          <a:p>
            <a:pPr>
              <a:buAutoNum type="arabicPeriod"/>
            </a:pPr>
            <a:r>
              <a:rPr lang="en-US" sz="1400" b="1" dirty="0" smtClean="0"/>
              <a:t>Sqoop commands </a:t>
            </a:r>
            <a:r>
              <a:rPr lang="en-US" sz="1400" dirty="0"/>
              <a:t>importing data </a:t>
            </a:r>
            <a:r>
              <a:rPr lang="en-US" sz="1400" dirty="0" smtClean="0"/>
              <a:t>from MYSQL to HDFS and Hive</a:t>
            </a:r>
            <a:endParaRPr lang="en-US" sz="1400" b="1" dirty="0" smtClean="0"/>
          </a:p>
          <a:p>
            <a:pPr>
              <a:buAutoNum type="arabicPeriod"/>
            </a:pPr>
            <a:r>
              <a:rPr lang="en-US" sz="1400" b="1" dirty="0" smtClean="0"/>
              <a:t>Hive commands and query </a:t>
            </a:r>
          </a:p>
          <a:p>
            <a:pPr>
              <a:buAutoNum type="arabicPeriod"/>
            </a:pPr>
            <a:r>
              <a:rPr lang="en-US" sz="1400" b="1" dirty="0" smtClean="0"/>
              <a:t>Data in HDFS</a:t>
            </a:r>
          </a:p>
          <a:p>
            <a:pPr>
              <a:buAutoNum type="arabicPeriod"/>
            </a:pPr>
            <a:r>
              <a:rPr lang="en-US" sz="1400" b="1" dirty="0" smtClean="0"/>
              <a:t>Spark –Airflow</a:t>
            </a:r>
          </a:p>
          <a:p>
            <a:pPr>
              <a:buAutoNum type="arabicPeriod"/>
            </a:pPr>
            <a:r>
              <a:rPr lang="en-US" sz="1400" b="1" dirty="0" smtClean="0"/>
              <a:t>Additionally Run </a:t>
            </a:r>
            <a:r>
              <a:rPr lang="en-US" sz="1400" b="1" dirty="0" err="1" smtClean="0"/>
              <a:t>PySpark</a:t>
            </a:r>
            <a:r>
              <a:rPr lang="en-US" sz="1400" b="1" dirty="0" smtClean="0"/>
              <a:t> Job With help of </a:t>
            </a:r>
            <a:r>
              <a:rPr lang="en-US" sz="1400" b="1" dirty="0" err="1" smtClean="0"/>
              <a:t>PySpark</a:t>
            </a:r>
            <a:r>
              <a:rPr lang="en-US" sz="1400" b="1" dirty="0" smtClean="0"/>
              <a:t> Script</a:t>
            </a:r>
          </a:p>
          <a:p>
            <a:pPr>
              <a:buAutoNum type="arabicPeriod"/>
            </a:pPr>
            <a:r>
              <a:rPr lang="en-US" sz="1400" b="1" dirty="0" smtClean="0"/>
              <a:t>Load Data in Hive </a:t>
            </a:r>
          </a:p>
          <a:p>
            <a:pPr>
              <a:buAutoNum type="arabicPeriod"/>
            </a:pPr>
            <a:r>
              <a:rPr lang="en-US" sz="1400" b="1" dirty="0" smtClean="0"/>
              <a:t>Check Data Quality And Analysis With Hive Query</a:t>
            </a:r>
          </a:p>
          <a:p>
            <a:pPr>
              <a:buAutoNum type="arabicPeriod"/>
            </a:pPr>
            <a:r>
              <a:rPr lang="en-US" sz="1400" b="1" dirty="0" smtClean="0"/>
              <a:t>Visualization By Power Bi and ML</a:t>
            </a:r>
          </a:p>
          <a:p>
            <a:pPr marL="0" indent="0">
              <a:buNone/>
            </a:pPr>
            <a:endParaRPr lang="en-US" sz="1400" b="1" dirty="0" smtClean="0"/>
          </a:p>
          <a:p>
            <a:pPr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938" y="161027"/>
            <a:ext cx="7448749" cy="779253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1035170"/>
            <a:ext cx="11404119" cy="5822830"/>
          </a:xfrm>
        </p:spPr>
      </p:pic>
    </p:spTree>
    <p:extLst>
      <p:ext uri="{BB962C8B-B14F-4D97-AF65-F5344CB8AC3E}">
        <p14:creationId xmlns:p14="http://schemas.microsoft.com/office/powerpoint/2010/main" val="4933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15" y="0"/>
            <a:ext cx="8596668" cy="698740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</a:t>
            </a:r>
            <a:r>
              <a:rPr lang="en-US" dirty="0"/>
              <a:t>Code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793630"/>
            <a:ext cx="10955547" cy="5926347"/>
          </a:xfrm>
        </p:spPr>
      </p:pic>
    </p:spTree>
    <p:extLst>
      <p:ext uri="{BB962C8B-B14F-4D97-AF65-F5344CB8AC3E}">
        <p14:creationId xmlns:p14="http://schemas.microsoft.com/office/powerpoint/2010/main" val="5318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18" y="109268"/>
            <a:ext cx="8466666" cy="658483"/>
          </a:xfrm>
        </p:spPr>
        <p:txBody>
          <a:bodyPr/>
          <a:lstStyle/>
          <a:p>
            <a:r>
              <a:rPr lang="en-US" dirty="0" smtClean="0"/>
              <a:t>Airflow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871269"/>
            <a:ext cx="11412748" cy="5900468"/>
          </a:xfrm>
        </p:spPr>
      </p:pic>
    </p:spTree>
    <p:extLst>
      <p:ext uri="{BB962C8B-B14F-4D97-AF65-F5344CB8AC3E}">
        <p14:creationId xmlns:p14="http://schemas.microsoft.com/office/powerpoint/2010/main" val="26871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23" y="152400"/>
            <a:ext cx="7060560" cy="822385"/>
          </a:xfrm>
        </p:spPr>
        <p:txBody>
          <a:bodyPr>
            <a:normAutofit/>
          </a:bodyPr>
          <a:lstStyle/>
          <a:p>
            <a:r>
              <a:rPr lang="en-US" dirty="0" smtClean="0"/>
              <a:t>Airflow  Grid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828136"/>
            <a:ext cx="10895162" cy="5891841"/>
          </a:xfrm>
        </p:spPr>
      </p:pic>
    </p:spTree>
    <p:extLst>
      <p:ext uri="{BB962C8B-B14F-4D97-AF65-F5344CB8AC3E}">
        <p14:creationId xmlns:p14="http://schemas.microsoft.com/office/powerpoint/2010/main" val="16415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24309"/>
          </a:xfrm>
        </p:spPr>
        <p:txBody>
          <a:bodyPr/>
          <a:lstStyle/>
          <a:p>
            <a:r>
              <a:rPr lang="en-US" dirty="0" smtClean="0"/>
              <a:t>Airflow Verify Email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587260"/>
            <a:ext cx="11395494" cy="5089585"/>
          </a:xfrm>
        </p:spPr>
      </p:pic>
    </p:spTree>
    <p:extLst>
      <p:ext uri="{BB962C8B-B14F-4D97-AF65-F5344CB8AC3E}">
        <p14:creationId xmlns:p14="http://schemas.microsoft.com/office/powerpoint/2010/main" val="9032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7" y="15336"/>
            <a:ext cx="11887200" cy="1088845"/>
          </a:xfrm>
        </p:spPr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code : Python3 my_spark_script.py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" y="793630"/>
            <a:ext cx="10731260" cy="5883216"/>
          </a:xfrm>
        </p:spPr>
      </p:pic>
    </p:spTree>
    <p:extLst>
      <p:ext uri="{BB962C8B-B14F-4D97-AF65-F5344CB8AC3E}">
        <p14:creationId xmlns:p14="http://schemas.microsoft.com/office/powerpoint/2010/main" val="247428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32" y="0"/>
            <a:ext cx="8596668" cy="793630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" y="914400"/>
            <a:ext cx="11093570" cy="5883215"/>
          </a:xfrm>
        </p:spPr>
      </p:pic>
    </p:spTree>
    <p:extLst>
      <p:ext uri="{BB962C8B-B14F-4D97-AF65-F5344CB8AC3E}">
        <p14:creationId xmlns:p14="http://schemas.microsoft.com/office/powerpoint/2010/main" val="19076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70" y="109267"/>
            <a:ext cx="8596668" cy="917276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" y="1173192"/>
            <a:ext cx="11240218" cy="5684808"/>
          </a:xfrm>
        </p:spPr>
      </p:pic>
    </p:spTree>
    <p:extLst>
      <p:ext uri="{BB962C8B-B14F-4D97-AF65-F5344CB8AC3E}">
        <p14:creationId xmlns:p14="http://schemas.microsoft.com/office/powerpoint/2010/main" val="28870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64" y="0"/>
            <a:ext cx="8561557" cy="810883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914400"/>
            <a:ext cx="11585275" cy="5943600"/>
          </a:xfrm>
        </p:spPr>
      </p:pic>
    </p:spTree>
    <p:extLst>
      <p:ext uri="{BB962C8B-B14F-4D97-AF65-F5344CB8AC3E}">
        <p14:creationId xmlns:p14="http://schemas.microsoft.com/office/powerpoint/2010/main" val="32132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64" y="152400"/>
            <a:ext cx="8596668" cy="779253"/>
          </a:xfrm>
        </p:spPr>
        <p:txBody>
          <a:bodyPr/>
          <a:lstStyle/>
          <a:p>
            <a:r>
              <a:rPr lang="en-US" dirty="0" smtClean="0"/>
              <a:t>Data After Spark Transformation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2" y="1190445"/>
            <a:ext cx="11205713" cy="5667555"/>
          </a:xfrm>
        </p:spPr>
      </p:pic>
    </p:spTree>
    <p:extLst>
      <p:ext uri="{BB962C8B-B14F-4D97-AF65-F5344CB8AC3E}">
        <p14:creationId xmlns:p14="http://schemas.microsoft.com/office/powerpoint/2010/main" val="18371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5046453" cy="62007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pipeline flowchart.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3" y="767952"/>
            <a:ext cx="1028700" cy="889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" y="2101194"/>
            <a:ext cx="1030313" cy="88399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7463" y="1138926"/>
            <a:ext cx="775954" cy="37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471566" y="2048335"/>
            <a:ext cx="852857" cy="49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043" y="1326704"/>
            <a:ext cx="1771650" cy="54700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444673" y="1313380"/>
            <a:ext cx="1109251" cy="2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279" y="1025510"/>
            <a:ext cx="2234169" cy="57574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9602373" y="1713595"/>
            <a:ext cx="457200" cy="66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573" y="2491549"/>
            <a:ext cx="2363638" cy="76931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6897368" y="5934974"/>
            <a:ext cx="596291" cy="17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940" y="5631361"/>
            <a:ext cx="1614398" cy="73689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4305714" y="4645478"/>
            <a:ext cx="11848" cy="92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64394" y="3878029"/>
            <a:ext cx="1706336" cy="620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Hive query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2373" y="1019697"/>
            <a:ext cx="2044462" cy="85401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8116537" y="1446704"/>
            <a:ext cx="1367747" cy="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20" y="5391469"/>
            <a:ext cx="1915064" cy="8100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9721971" y="3354906"/>
            <a:ext cx="560715" cy="60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312" y="4513909"/>
            <a:ext cx="2587135" cy="631005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1983970" y="5257517"/>
            <a:ext cx="1181924" cy="40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" y="6105708"/>
            <a:ext cx="1990317" cy="72187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2121823" y="6334550"/>
            <a:ext cx="1218045" cy="18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83" y="4004316"/>
            <a:ext cx="2569552" cy="676229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 flipH="1">
            <a:off x="9392953" y="4796723"/>
            <a:ext cx="683874" cy="55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213" y="5745907"/>
            <a:ext cx="1313571" cy="76931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29" idx="3"/>
          </p:cNvCxnSpPr>
          <p:nvPr/>
        </p:nvCxnSpPr>
        <p:spPr>
          <a:xfrm flipH="1" flipV="1">
            <a:off x="4840338" y="5999811"/>
            <a:ext cx="551172" cy="10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16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6" y="117894"/>
            <a:ext cx="8022267" cy="770627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63"/>
            <a:ext cx="5822830" cy="61075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23" y="828137"/>
            <a:ext cx="6110377" cy="59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06" y="0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802258"/>
            <a:ext cx="5572664" cy="60557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12" y="802258"/>
            <a:ext cx="6073112" cy="60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12" y="66136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246"/>
            <a:ext cx="5270740" cy="60643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52" y="733246"/>
            <a:ext cx="6357521" cy="60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70" y="83389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6763"/>
            <a:ext cx="5460522" cy="60816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98" y="836763"/>
            <a:ext cx="6412302" cy="60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43" y="0"/>
            <a:ext cx="8596668" cy="1320800"/>
          </a:xfrm>
        </p:spPr>
        <p:txBody>
          <a:bodyPr/>
          <a:lstStyle/>
          <a:p>
            <a:r>
              <a:rPr lang="en-US" dirty="0" smtClean="0"/>
              <a:t>Hive Analysis and Data Quality Check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74"/>
            <a:ext cx="5719313" cy="589350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7" y="869604"/>
            <a:ext cx="6024113" cy="59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949" y="100642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75"/>
            <a:ext cx="5348377" cy="59522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43" y="905774"/>
            <a:ext cx="6136257" cy="59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590" y="0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083"/>
            <a:ext cx="5451894" cy="55295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91" y="1207698"/>
            <a:ext cx="6153509" cy="55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44" y="152401"/>
            <a:ext cx="8596668" cy="7620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291"/>
            <a:ext cx="5469147" cy="58487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635" y="1009291"/>
            <a:ext cx="6041366" cy="58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6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972" y="1990463"/>
            <a:ext cx="8025122" cy="1646302"/>
          </a:xfrm>
        </p:spPr>
        <p:txBody>
          <a:bodyPr/>
          <a:lstStyle/>
          <a:p>
            <a:r>
              <a:rPr lang="en-US" dirty="0" smtClean="0"/>
              <a:t>Thanks 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23" y="74762"/>
            <a:ext cx="8596668" cy="822385"/>
          </a:xfrm>
        </p:spPr>
        <p:txBody>
          <a:bodyPr/>
          <a:lstStyle/>
          <a:p>
            <a:r>
              <a:rPr lang="en-US" dirty="0" smtClean="0"/>
              <a:t>Understand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" y="957532"/>
            <a:ext cx="11973465" cy="5822829"/>
          </a:xfrm>
        </p:spPr>
      </p:pic>
    </p:spTree>
    <p:extLst>
      <p:ext uri="{BB962C8B-B14F-4D97-AF65-F5344CB8AC3E}">
        <p14:creationId xmlns:p14="http://schemas.microsoft.com/office/powerpoint/2010/main" val="291333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9782"/>
            <a:ext cx="8596668" cy="1725282"/>
          </a:xfrm>
        </p:spPr>
        <p:txBody>
          <a:bodyPr/>
          <a:lstStyle/>
          <a:p>
            <a:r>
              <a:rPr lang="en-US" dirty="0" smtClean="0"/>
              <a:t>What is ZHVI And ZRI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637" y="2967335"/>
            <a:ext cx="119907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ZHVI_AllHomes</a:t>
            </a:r>
            <a:r>
              <a:rPr lang="en-US" dirty="0"/>
              <a:t> </a:t>
            </a:r>
            <a:r>
              <a:rPr lang="en-US" dirty="0" smtClean="0"/>
              <a:t>:</a:t>
            </a:r>
            <a:r>
              <a:rPr lang="en-US" dirty="0" err="1" smtClean="0"/>
              <a:t>ZHVI_AllHomes</a:t>
            </a:r>
            <a:r>
              <a:rPr lang="en-US" dirty="0" smtClean="0"/>
              <a:t>  </a:t>
            </a:r>
            <a:r>
              <a:rPr lang="en-US" dirty="0"/>
              <a:t>is a metric provided by Zillow that estimates the median market value of homes across various types, including single-family homes, condominiums, and cooperative housing units</a:t>
            </a:r>
            <a:r>
              <a:rPr lang="en-US" dirty="0" smtClean="0"/>
              <a:t> </a:t>
            </a:r>
            <a:r>
              <a:rPr lang="en-US" dirty="0"/>
              <a:t>within a specific geographic area. </a:t>
            </a:r>
            <a:r>
              <a:rPr lang="en-US" dirty="0" err="1"/>
              <a:t>ZHVI_AllHomes</a:t>
            </a:r>
            <a:r>
              <a:rPr lang="en-US" dirty="0"/>
              <a:t> is a widely referenced indicator for understanding the overall real estate market trends and property values at a macro </a:t>
            </a:r>
            <a:r>
              <a:rPr lang="en-US" dirty="0" err="1"/>
              <a:t>level.</a:t>
            </a:r>
            <a:r>
              <a:rPr lang="en-US" i="1" dirty="0" err="1" smtClean="0">
                <a:solidFill>
                  <a:srgbClr val="3C4043"/>
                </a:solidFill>
                <a:latin typeface="Inter"/>
              </a:rPr>
              <a:t>e</a:t>
            </a:r>
            <a:r>
              <a:rPr lang="en-US" i="1" dirty="0" smtClean="0">
                <a:solidFill>
                  <a:srgbClr val="3C4043"/>
                </a:solidFill>
                <a:latin typeface="Inter"/>
              </a:rPr>
              <a:t> In</a:t>
            </a:r>
          </a:p>
          <a:p>
            <a:endParaRPr lang="en-US" i="1" dirty="0" smtClean="0">
              <a:solidFill>
                <a:srgbClr val="3C4043"/>
              </a:solidFill>
              <a:latin typeface="Inter"/>
            </a:endParaRPr>
          </a:p>
          <a:p>
            <a:r>
              <a:rPr lang="en-US" dirty="0" err="1"/>
              <a:t>ZRI_AllHomes</a:t>
            </a:r>
            <a:r>
              <a:rPr lang="en-US" dirty="0"/>
              <a:t> </a:t>
            </a:r>
            <a:r>
              <a:rPr lang="en-US" dirty="0" smtClean="0"/>
              <a:t>:</a:t>
            </a:r>
            <a:r>
              <a:rPr lang="en-US" dirty="0" err="1" smtClean="0"/>
              <a:t>ZRI_AllHomes</a:t>
            </a:r>
            <a:r>
              <a:rPr lang="en-US" dirty="0" smtClean="0"/>
              <a:t> </a:t>
            </a:r>
            <a:r>
              <a:rPr lang="en-US" dirty="0"/>
              <a:t>is a metric provided by Zillow that estimates the median monthly rent for both single-family homes and apartments within a specific geographic area. Similar to the Zillow Home Value Index (ZHVI), which estimates property values, </a:t>
            </a:r>
            <a:r>
              <a:rPr lang="en-US" dirty="0" err="1"/>
              <a:t>ZRI_AllHomes</a:t>
            </a:r>
            <a:r>
              <a:rPr lang="en-US" dirty="0"/>
              <a:t> provides insights into rental market trends.</a:t>
            </a:r>
            <a:r>
              <a:rPr lang="en-US" dirty="0" smtClean="0">
                <a:solidFill>
                  <a:srgbClr val="3C4043"/>
                </a:solidFill>
                <a:latin typeface="Inte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81" y="66135"/>
            <a:ext cx="10382832" cy="5549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Mysql commands </a:t>
            </a:r>
            <a:r>
              <a:rPr lang="en-US" b="1" dirty="0" smtClean="0"/>
              <a:t>for Create Databases and Table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43"/>
            <a:ext cx="5469147" cy="573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29" y="1088643"/>
            <a:ext cx="6359639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67" y="0"/>
            <a:ext cx="10485247" cy="672860"/>
          </a:xfrm>
        </p:spPr>
        <p:txBody>
          <a:bodyPr>
            <a:normAutofit/>
          </a:bodyPr>
          <a:lstStyle/>
          <a:p>
            <a:r>
              <a:rPr lang="en-US" b="1" dirty="0" err="1"/>
              <a:t>Mysql</a:t>
            </a:r>
            <a:r>
              <a:rPr lang="en-US" b="1" dirty="0"/>
              <a:t> commands for Create </a:t>
            </a:r>
            <a:r>
              <a:rPr lang="en-US" b="1" dirty="0" smtClean="0"/>
              <a:t> </a:t>
            </a:r>
            <a:r>
              <a:rPr lang="en-US" b="1" dirty="0"/>
              <a:t>Table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84" y="672860"/>
            <a:ext cx="5513120" cy="6185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35" y="672859"/>
            <a:ext cx="6702725" cy="61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53" y="109268"/>
            <a:ext cx="8458040" cy="882770"/>
          </a:xfrm>
        </p:spPr>
        <p:txBody>
          <a:bodyPr>
            <a:normAutofit/>
          </a:bodyPr>
          <a:lstStyle/>
          <a:p>
            <a:r>
              <a:rPr lang="en-US" b="1" dirty="0" err="1"/>
              <a:t>Mysql</a:t>
            </a:r>
            <a:r>
              <a:rPr lang="en-US" b="1" dirty="0"/>
              <a:t> </a:t>
            </a:r>
            <a:r>
              <a:rPr lang="en-US" b="1" dirty="0" smtClean="0"/>
              <a:t>Query in table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10" y="1218242"/>
            <a:ext cx="8100203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71" y="0"/>
            <a:ext cx="8596668" cy="62397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Sqoop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6377"/>
            <a:ext cx="11887200" cy="5264985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</a:t>
            </a:r>
            <a:r>
              <a:rPr lang="en-US" dirty="0" err="1"/>
              <a:t>sqoop</a:t>
            </a:r>
            <a:r>
              <a:rPr lang="en-US" dirty="0"/>
              <a:t> import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--connect </a:t>
            </a:r>
            <a:r>
              <a:rPr lang="en-US" dirty="0" err="1"/>
              <a:t>jdbc:mysql</a:t>
            </a:r>
            <a:r>
              <a:rPr lang="en-US" dirty="0"/>
              <a:t>://localhost/Capstone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--username=root --password=</a:t>
            </a:r>
            <a:r>
              <a:rPr lang="en-US" dirty="0" err="1"/>
              <a:t>cloudera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--table  </a:t>
            </a:r>
            <a:r>
              <a:rPr lang="en-US" dirty="0" err="1"/>
              <a:t>City_data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--hive-import --hive-table </a:t>
            </a:r>
            <a:r>
              <a:rPr lang="en-US" dirty="0" err="1" smtClean="0"/>
              <a:t>Capstone.City_data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</a:t>
            </a:r>
            <a:r>
              <a:rPr lang="en-US" dirty="0" err="1"/>
              <a:t>sqoop</a:t>
            </a:r>
            <a:r>
              <a:rPr lang="en-US" dirty="0"/>
              <a:t> import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--connect </a:t>
            </a:r>
            <a:r>
              <a:rPr lang="en-US" dirty="0" err="1"/>
              <a:t>jdbc:mysql</a:t>
            </a:r>
            <a:r>
              <a:rPr lang="en-US" dirty="0"/>
              <a:t>://localhost/Capstone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--username=root --password=</a:t>
            </a:r>
            <a:r>
              <a:rPr lang="en-US" dirty="0" err="1"/>
              <a:t>cloudera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--table </a:t>
            </a:r>
            <a:r>
              <a:rPr lang="en-US" dirty="0" err="1"/>
              <a:t>cities_crosswalk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--hive-import --hive-table </a:t>
            </a:r>
            <a:r>
              <a:rPr lang="en-US" dirty="0" err="1"/>
              <a:t>Capstone.cities_crosswalk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3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1363</TotalTime>
  <Words>385</Words>
  <Application>Microsoft Office PowerPoint</Application>
  <PresentationFormat>Widescreen</PresentationFormat>
  <Paragraphs>68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Inter</vt:lpstr>
      <vt:lpstr>Trebuchet MS</vt:lpstr>
      <vt:lpstr>Wingdings 3</vt:lpstr>
      <vt:lpstr>Facet</vt:lpstr>
      <vt:lpstr>Real Estate Data Pipeline for Market Analysis </vt:lpstr>
      <vt:lpstr>INDEX </vt:lpstr>
      <vt:lpstr>Data pipeline flowchart. </vt:lpstr>
      <vt:lpstr>Understand Data</vt:lpstr>
      <vt:lpstr>What is ZHVI And ZRI </vt:lpstr>
      <vt:lpstr>Mysql commands for Create Databases and Table</vt:lpstr>
      <vt:lpstr>Mysql commands for Create  Table</vt:lpstr>
      <vt:lpstr>Mysql Query in table </vt:lpstr>
      <vt:lpstr>Sqoop Commands</vt:lpstr>
      <vt:lpstr>Sqoop commands importing data from MYSQL to HDFS and Hive </vt:lpstr>
      <vt:lpstr>Sqoop commands importing data from MYSQL to HDFS and Hive </vt:lpstr>
      <vt:lpstr>Hive table</vt:lpstr>
      <vt:lpstr>Hive table</vt:lpstr>
      <vt:lpstr>Hive table</vt:lpstr>
      <vt:lpstr>Data in HDFS </vt:lpstr>
      <vt:lpstr>Data in HDFS</vt:lpstr>
      <vt:lpstr>Airflow</vt:lpstr>
      <vt:lpstr>Airflow-PySpark Code</vt:lpstr>
      <vt:lpstr>Airflow-PySpark Code</vt:lpstr>
      <vt:lpstr>Airflow-PySpark Code</vt:lpstr>
      <vt:lpstr>Airflow-PySpark Code</vt:lpstr>
      <vt:lpstr>Airflow Graph</vt:lpstr>
      <vt:lpstr>Airflow  Grid</vt:lpstr>
      <vt:lpstr>Airflow Verify Email</vt:lpstr>
      <vt:lpstr>Run PySpark code : Python3 my_spark_script.py</vt:lpstr>
      <vt:lpstr>PySpark Code</vt:lpstr>
      <vt:lpstr>PySpark Code</vt:lpstr>
      <vt:lpstr>PySpark Code</vt:lpstr>
      <vt:lpstr>Data After Spark Transformation</vt:lpstr>
      <vt:lpstr>Hive Analysis and Data Quality Check  </vt:lpstr>
      <vt:lpstr>Hive Analysis and Data Quality Check </vt:lpstr>
      <vt:lpstr>Hive Analysis and Data Quality Check </vt:lpstr>
      <vt:lpstr>Hive Analysis and Data Quality Check</vt:lpstr>
      <vt:lpstr>Hive Analysis and Data Quality Check</vt:lpstr>
      <vt:lpstr>Hive Analysis and Data Quality Check</vt:lpstr>
      <vt:lpstr>Hive Analysis and Data Quality Check</vt:lpstr>
      <vt:lpstr>Hive Analysis and Data Quality Check</vt:lpstr>
      <vt:lpstr>Thanks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COMMERCE PIPELINE PROJECT</dc:title>
  <dc:creator>Microsoft account</dc:creator>
  <cp:lastModifiedBy>Lenovo</cp:lastModifiedBy>
  <cp:revision>68</cp:revision>
  <dcterms:created xsi:type="dcterms:W3CDTF">2023-07-21T03:27:08Z</dcterms:created>
  <dcterms:modified xsi:type="dcterms:W3CDTF">2023-10-05T07:09:23Z</dcterms:modified>
</cp:coreProperties>
</file>